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59" r:id="rId6"/>
    <p:sldId id="262" r:id="rId7"/>
    <p:sldId id="261" r:id="rId8"/>
    <p:sldId id="260" r:id="rId9"/>
    <p:sldId id="263" r:id="rId10"/>
    <p:sldId id="264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7532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971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135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60839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27119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5951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6092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4130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631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0522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757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72884-1585-42AC-AF87-02791DED9E2B}" type="datetimeFigureOut">
              <a:rPr lang="es-CO" smtClean="0"/>
              <a:t>18/09/2023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8804B-98FF-463B-9A79-D26FE25B3B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90633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F08A3AC-5631-BEBA-16DF-A785700215EF}"/>
              </a:ext>
            </a:extLst>
          </p:cNvPr>
          <p:cNvSpPr txBox="1"/>
          <p:nvPr/>
        </p:nvSpPr>
        <p:spPr>
          <a:xfrm>
            <a:off x="1587357" y="2539639"/>
            <a:ext cx="596928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dirty="0"/>
              <a:t>BE</a:t>
            </a:r>
            <a:r>
              <a:rPr lang="en-US" sz="4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’</a:t>
            </a:r>
            <a:r>
              <a:rPr lang="es-CO" sz="4800" dirty="0"/>
              <a:t>COLECTOR</a:t>
            </a:r>
          </a:p>
          <a:p>
            <a:pPr algn="ctr"/>
            <a:r>
              <a:rPr lang="es-CO" sz="2000" dirty="0"/>
              <a:t>FOUNDATION</a:t>
            </a:r>
          </a:p>
        </p:txBody>
      </p:sp>
    </p:spTree>
    <p:extLst>
      <p:ext uri="{BB962C8B-B14F-4D97-AF65-F5344CB8AC3E}">
        <p14:creationId xmlns:p14="http://schemas.microsoft.com/office/powerpoint/2010/main" val="622383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B278F2-11C8-440B-92AB-C7A2EC097F97}"/>
              </a:ext>
            </a:extLst>
          </p:cNvPr>
          <p:cNvSpPr txBox="1"/>
          <p:nvPr/>
        </p:nvSpPr>
        <p:spPr>
          <a:xfrm>
            <a:off x="1119834" y="2469102"/>
            <a:ext cx="5665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/>
              <a:t>FUTURO NO MUY LEJANO…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A1A1FFC-1AD1-487E-B570-4E253B181726}"/>
              </a:ext>
            </a:extLst>
          </p:cNvPr>
          <p:cNvSpPr txBox="1"/>
          <p:nvPr/>
        </p:nvSpPr>
        <p:spPr>
          <a:xfrm>
            <a:off x="2481940" y="3242661"/>
            <a:ext cx="51713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dirty="0"/>
              <a:t>Construir un Comedor educativos para niños de estratos 1,2 y 3 que les provee nutrición, educación, y bienestar para un mejor desarrollo.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643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D97E7BA-393D-4A22-B3E2-E8AA3A040619}"/>
              </a:ext>
            </a:extLst>
          </p:cNvPr>
          <p:cNvSpPr txBox="1"/>
          <p:nvPr/>
        </p:nvSpPr>
        <p:spPr>
          <a:xfrm>
            <a:off x="743319" y="525043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A QUIEN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AA3E97F-48A1-41E4-8A84-43D502D58E4B}"/>
              </a:ext>
            </a:extLst>
          </p:cNvPr>
          <p:cNvSpPr txBox="1"/>
          <p:nvPr/>
        </p:nvSpPr>
        <p:spPr>
          <a:xfrm>
            <a:off x="866658" y="1586627"/>
            <a:ext cx="7038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HOGAR SANTA ELENA (BARRANQUILLA)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FUNDACION JULIANA (CARTAGENA)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HOSPITAL NIÑO JESUS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70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27C90AF-87B6-488D-A340-2D4DD9A8F17D}"/>
              </a:ext>
            </a:extLst>
          </p:cNvPr>
          <p:cNvSpPr txBox="1"/>
          <p:nvPr/>
        </p:nvSpPr>
        <p:spPr>
          <a:xfrm>
            <a:off x="743319" y="525043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 QUIENES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C1003D7-15AE-471F-B661-64FA2FD3CC63}"/>
              </a:ext>
            </a:extLst>
          </p:cNvPr>
          <p:cNvSpPr txBox="1"/>
          <p:nvPr/>
        </p:nvSpPr>
        <p:spPr>
          <a:xfrm>
            <a:off x="712032" y="1738859"/>
            <a:ext cx="8169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RECOLECTORES TIPO REINA</a:t>
            </a:r>
            <a:r>
              <a:rPr lang="en-US" b="1" dirty="0"/>
              <a:t>: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donaciones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.</a:t>
            </a:r>
            <a:endParaRPr lang="es-CO" dirty="0"/>
          </a:p>
          <a:p>
            <a:r>
              <a:rPr lang="es-CO" b="1" dirty="0"/>
              <a:t>RECOLECTORES TIPO OBRERAS: </a:t>
            </a:r>
            <a:r>
              <a:rPr lang="es-CO" dirty="0"/>
              <a:t>Empresas o independientes donaciones medianas.</a:t>
            </a:r>
          </a:p>
          <a:p>
            <a:r>
              <a:rPr lang="es-CO" b="1" dirty="0"/>
              <a:t>RECOLECTORES TIPO SANGANOS: </a:t>
            </a:r>
            <a:r>
              <a:rPr lang="es-CO" dirty="0"/>
              <a:t>Independientes o empresas pequeñas.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96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EF7D1E3-B87A-4C49-BAD5-BBC9C564E0A3}"/>
              </a:ext>
            </a:extLst>
          </p:cNvPr>
          <p:cNvSpPr txBox="1"/>
          <p:nvPr/>
        </p:nvSpPr>
        <p:spPr>
          <a:xfrm>
            <a:off x="743319" y="525043"/>
            <a:ext cx="7261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 ENTIDADES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CBB5946-D406-4576-9AEC-2984BD3E575D}"/>
              </a:ext>
            </a:extLst>
          </p:cNvPr>
          <p:cNvSpPr txBox="1"/>
          <p:nvPr/>
        </p:nvSpPr>
        <p:spPr>
          <a:xfrm>
            <a:off x="847898" y="1679171"/>
            <a:ext cx="72618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Hogar Santa Elena</a:t>
            </a:r>
          </a:p>
          <a:p>
            <a:r>
              <a:rPr lang="es-CO" dirty="0" err="1"/>
              <a:t>Fundacion</a:t>
            </a:r>
            <a:r>
              <a:rPr lang="es-CO" dirty="0"/>
              <a:t> Caminos de María</a:t>
            </a:r>
          </a:p>
          <a:p>
            <a:r>
              <a:rPr lang="es-CO" dirty="0"/>
              <a:t>Hospital niño </a:t>
            </a:r>
            <a:r>
              <a:rPr lang="es-CO" dirty="0" err="1"/>
              <a:t>Jesus</a:t>
            </a:r>
            <a:endParaRPr lang="es-CO" dirty="0"/>
          </a:p>
          <a:p>
            <a:r>
              <a:rPr lang="es-CO" dirty="0" err="1"/>
              <a:t>Espiritu</a:t>
            </a:r>
            <a:r>
              <a:rPr lang="es-CO" dirty="0"/>
              <a:t> Santo</a:t>
            </a:r>
          </a:p>
          <a:p>
            <a:r>
              <a:rPr lang="es-CO" dirty="0"/>
              <a:t>Cuarenta días por la vida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825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C4341C3-3BC8-4FDB-A9BC-411149A9C985}"/>
              </a:ext>
            </a:extLst>
          </p:cNvPr>
          <p:cNvSpPr txBox="1"/>
          <p:nvPr/>
        </p:nvSpPr>
        <p:spPr>
          <a:xfrm>
            <a:off x="743319" y="525043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 EQUIPO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310989D-6655-4EDF-8039-8EFC6DCA5ED1}"/>
              </a:ext>
            </a:extLst>
          </p:cNvPr>
          <p:cNvSpPr txBox="1"/>
          <p:nvPr/>
        </p:nvSpPr>
        <p:spPr>
          <a:xfrm>
            <a:off x="1022465" y="1662545"/>
            <a:ext cx="64091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FUNDADORES</a:t>
            </a:r>
            <a:r>
              <a:rPr lang="en-US" dirty="0"/>
              <a:t>: Daisy Camargo y </a:t>
            </a:r>
            <a:r>
              <a:rPr lang="es-CO" dirty="0"/>
              <a:t>Juan Carlos Piedrahita</a:t>
            </a:r>
          </a:p>
          <a:p>
            <a:r>
              <a:rPr lang="es-CO" dirty="0"/>
              <a:t>TRABAJADORA SOCIAL:</a:t>
            </a:r>
          </a:p>
          <a:p>
            <a:r>
              <a:rPr lang="es-CO" dirty="0"/>
              <a:t>ASISTENTE ADMINISTRATIVA</a:t>
            </a:r>
            <a:r>
              <a:rPr lang="en-US" dirty="0"/>
              <a:t>:</a:t>
            </a:r>
          </a:p>
          <a:p>
            <a:r>
              <a:rPr lang="en-US" dirty="0"/>
              <a:t>CONTADOR O REVISOR FISCAL:</a:t>
            </a:r>
          </a:p>
          <a:p>
            <a:r>
              <a:rPr lang="en-US" dirty="0"/>
              <a:t>VOLUNTARIOS: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68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8CE8546-1124-EAED-EC0E-B7ED178CB92C}"/>
              </a:ext>
            </a:extLst>
          </p:cNvPr>
          <p:cNvSpPr txBox="1"/>
          <p:nvPr/>
        </p:nvSpPr>
        <p:spPr>
          <a:xfrm>
            <a:off x="743319" y="525043"/>
            <a:ext cx="51088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CONCEPTO NOMBRE</a:t>
            </a:r>
            <a:r>
              <a:rPr lang="en-US" sz="3600" dirty="0"/>
              <a:t>:</a:t>
            </a:r>
            <a:endParaRPr lang="es-CO" sz="36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7B0BF5B-E625-B27D-13F9-77691B594E14}"/>
              </a:ext>
            </a:extLst>
          </p:cNvPr>
          <p:cNvSpPr txBox="1"/>
          <p:nvPr/>
        </p:nvSpPr>
        <p:spPr>
          <a:xfrm>
            <a:off x="830729" y="1458863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BE </a:t>
            </a:r>
            <a:r>
              <a:rPr lang="en-US" b="1" dirty="0"/>
              <a:t>= </a:t>
            </a:r>
            <a:r>
              <a:rPr lang="en-US" dirty="0"/>
              <a:t>SER</a:t>
            </a:r>
          </a:p>
          <a:p>
            <a:endParaRPr lang="en-US" dirty="0"/>
          </a:p>
          <a:p>
            <a:r>
              <a:rPr lang="en-US" b="1" dirty="0"/>
              <a:t>RECOLECTOR = </a:t>
            </a:r>
            <a:r>
              <a:rPr lang="en-US" dirty="0"/>
              <a:t>RECOLECTOR</a:t>
            </a:r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1F5943C-4266-884A-29CF-2E1EAA03D82B}"/>
              </a:ext>
            </a:extLst>
          </p:cNvPr>
          <p:cNvSpPr txBox="1"/>
          <p:nvPr/>
        </p:nvSpPr>
        <p:spPr>
          <a:xfrm>
            <a:off x="1356658" y="2838824"/>
            <a:ext cx="2163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ASOCIANDOLO CON: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DE609A4-CD86-40B5-DAF5-83E05FCC8034}"/>
              </a:ext>
            </a:extLst>
          </p:cNvPr>
          <p:cNvSpPr txBox="1"/>
          <p:nvPr/>
        </p:nvSpPr>
        <p:spPr>
          <a:xfrm>
            <a:off x="5145741" y="4051511"/>
            <a:ext cx="31697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ABEJAS = </a:t>
            </a:r>
            <a:r>
              <a:rPr lang="en-US" dirty="0"/>
              <a:t>RECOLECTORAS / COLABORADORAS </a:t>
            </a:r>
          </a:p>
          <a:p>
            <a:endParaRPr lang="en-US" dirty="0"/>
          </a:p>
          <a:p>
            <a:r>
              <a:rPr lang="en-US" b="1" dirty="0"/>
              <a:t>COLMENA =   </a:t>
            </a:r>
            <a:r>
              <a:rPr lang="en-US" dirty="0"/>
              <a:t>ALMACENAJE / COMUNIDAD QUE APORTA</a:t>
            </a:r>
            <a:endParaRPr lang="es-CO" dirty="0"/>
          </a:p>
        </p:txBody>
      </p:sp>
      <p:pic>
        <p:nvPicPr>
          <p:cNvPr id="1026" name="Picture 2" descr="Reina de abeja melífera">
            <a:extLst>
              <a:ext uri="{FF2B5EF4-FFF2-40B4-BE49-F238E27FC236}">
                <a16:creationId xmlns:a16="http://schemas.microsoft.com/office/drawing/2014/main" id="{D2AFD710-1496-7321-95AD-2A2044B58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01" y="3340498"/>
            <a:ext cx="4426595" cy="3155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572B3FD-D873-43CF-ACBB-8A9ABFEA17EF}"/>
              </a:ext>
            </a:extLst>
          </p:cNvPr>
          <p:cNvSpPr txBox="1"/>
          <p:nvPr/>
        </p:nvSpPr>
        <p:spPr>
          <a:xfrm>
            <a:off x="3520140" y="1945148"/>
            <a:ext cx="596928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dirty="0"/>
              <a:t>BE</a:t>
            </a:r>
            <a:r>
              <a:rPr lang="en-US" sz="4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’</a:t>
            </a:r>
            <a:r>
              <a:rPr lang="es-CO" sz="4800" dirty="0"/>
              <a:t>COLECTOR</a:t>
            </a:r>
          </a:p>
          <a:p>
            <a:pPr algn="ctr"/>
            <a:r>
              <a:rPr lang="es-CO" sz="2000" dirty="0"/>
              <a:t>FOUNDATION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9217226F-C2A8-42B2-948B-0141BA80FBE0}"/>
              </a:ext>
            </a:extLst>
          </p:cNvPr>
          <p:cNvCxnSpPr>
            <a:cxnSpLocks/>
          </p:cNvCxnSpPr>
          <p:nvPr/>
        </p:nvCxnSpPr>
        <p:spPr>
          <a:xfrm>
            <a:off x="5532504" y="1513755"/>
            <a:ext cx="0" cy="5395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20797099-883D-40AE-A5AC-CD88E8C6AB61}"/>
              </a:ext>
            </a:extLst>
          </p:cNvPr>
          <p:cNvSpPr txBox="1"/>
          <p:nvPr/>
        </p:nvSpPr>
        <p:spPr>
          <a:xfrm>
            <a:off x="5471032" y="1252497"/>
            <a:ext cx="1559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abeja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94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15F757A-3880-C6A5-CF30-76FC2BAC2696}"/>
              </a:ext>
            </a:extLst>
          </p:cNvPr>
          <p:cNvSpPr txBox="1"/>
          <p:nvPr/>
        </p:nvSpPr>
        <p:spPr>
          <a:xfrm>
            <a:off x="743319" y="525043"/>
            <a:ext cx="7444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REFERENTES DISEÑO Y COLORES</a:t>
            </a:r>
            <a:r>
              <a:rPr lang="en-US" sz="3600" dirty="0"/>
              <a:t>:</a:t>
            </a:r>
            <a:endParaRPr lang="es-CO"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934C2E3-2F6E-8C8F-B699-597FA8E26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49" t="25397" r="60523" b="48525"/>
          <a:stretch/>
        </p:blipFill>
        <p:spPr>
          <a:xfrm>
            <a:off x="325577" y="1299933"/>
            <a:ext cx="2232351" cy="2172019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55097156-14C8-8BF6-97E9-EA3DABFEC3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150" t="31812" r="3595" b="42316"/>
          <a:stretch/>
        </p:blipFill>
        <p:spPr>
          <a:xfrm>
            <a:off x="2644249" y="3863140"/>
            <a:ext cx="3144390" cy="297764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06C5F70-5DE5-6BEE-73C4-E193533A86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242" t="41954" r="41765" b="32588"/>
          <a:stretch/>
        </p:blipFill>
        <p:spPr>
          <a:xfrm>
            <a:off x="6388254" y="1360913"/>
            <a:ext cx="2551919" cy="241450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AF4FF67-7363-ECFA-E7A0-D95AA1347A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196" t="48440" r="22549" b="27208"/>
          <a:stretch/>
        </p:blipFill>
        <p:spPr>
          <a:xfrm>
            <a:off x="165792" y="4165869"/>
            <a:ext cx="2551919" cy="252294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CB8DF02-4F82-60E2-B198-25DA75471B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484" t="24982" r="60653" b="50000"/>
          <a:stretch/>
        </p:blipFill>
        <p:spPr>
          <a:xfrm>
            <a:off x="2557928" y="1865291"/>
            <a:ext cx="1715962" cy="160788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FBEBD30-9023-4270-88EA-23C95C6A5846}"/>
              </a:ext>
            </a:extLst>
          </p:cNvPr>
          <p:cNvSpPr txBox="1"/>
          <p:nvPr/>
        </p:nvSpPr>
        <p:spPr>
          <a:xfrm>
            <a:off x="4253660" y="1299933"/>
            <a:ext cx="213459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400" dirty="0"/>
              <a:t>La idea del logo es que sean abejas, la abeja reina es la original amarilla y las recolectoras que tengan diferentes colores dependiendo el área en el que este, eje</a:t>
            </a:r>
            <a:r>
              <a:rPr lang="en-US" sz="1400" dirty="0"/>
              <a:t>: </a:t>
            </a:r>
            <a:r>
              <a:rPr lang="en-US" sz="1400" dirty="0" err="1"/>
              <a:t>alimento</a:t>
            </a:r>
            <a:r>
              <a:rPr lang="en-US" sz="1400" dirty="0"/>
              <a:t> </a:t>
            </a:r>
            <a:r>
              <a:rPr lang="en-US" sz="1400" dirty="0" err="1"/>
              <a:t>verde</a:t>
            </a:r>
            <a:r>
              <a:rPr lang="en-US" sz="1400" dirty="0"/>
              <a:t>, </a:t>
            </a:r>
            <a:r>
              <a:rPr lang="en-US" sz="1400" dirty="0" err="1"/>
              <a:t>salud</a:t>
            </a:r>
            <a:r>
              <a:rPr lang="en-US" sz="1400" dirty="0"/>
              <a:t> </a:t>
            </a:r>
            <a:r>
              <a:rPr lang="en-US" sz="1400" dirty="0" err="1"/>
              <a:t>azul</a:t>
            </a:r>
            <a:r>
              <a:rPr lang="en-US" sz="1400" dirty="0"/>
              <a:t>, </a:t>
            </a:r>
            <a:r>
              <a:rPr lang="en-US" sz="1400" dirty="0" err="1"/>
              <a:t>etretenimiento</a:t>
            </a:r>
            <a:r>
              <a:rPr lang="en-US" sz="1400" dirty="0"/>
              <a:t> </a:t>
            </a:r>
            <a:r>
              <a:rPr lang="en-US" sz="1400" dirty="0" err="1"/>
              <a:t>naranja</a:t>
            </a:r>
            <a:r>
              <a:rPr lang="en-US" sz="1400" dirty="0"/>
              <a:t> y </a:t>
            </a:r>
            <a:r>
              <a:rPr lang="en-US" sz="1400" dirty="0" err="1"/>
              <a:t>asi</a:t>
            </a:r>
            <a:r>
              <a:rPr lang="en-US" sz="1400" dirty="0"/>
              <a:t> </a:t>
            </a:r>
            <a:r>
              <a:rPr lang="en-US" sz="1400" dirty="0" err="1"/>
              <a:t>sucesivamente</a:t>
            </a:r>
            <a:r>
              <a:rPr lang="en-US" sz="1400" dirty="0"/>
              <a:t>. </a:t>
            </a:r>
            <a:r>
              <a:rPr lang="en-US" sz="1400" dirty="0" err="1"/>
              <a:t>Dependiendo</a:t>
            </a:r>
            <a:r>
              <a:rPr lang="en-US" sz="1400" dirty="0"/>
              <a:t> los </a:t>
            </a:r>
            <a:r>
              <a:rPr lang="en-US" sz="1400" dirty="0" err="1"/>
              <a:t>colores</a:t>
            </a:r>
            <a:r>
              <a:rPr lang="en-US" sz="1400" dirty="0"/>
              <a:t> y areas que se </a:t>
            </a:r>
            <a:r>
              <a:rPr lang="en-US" sz="1400" dirty="0" err="1"/>
              <a:t>tengan</a:t>
            </a:r>
            <a:r>
              <a:rPr lang="en-US" sz="1400" dirty="0"/>
              <a:t>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75E3346-EDAA-460B-A239-273B499ACCAF}"/>
              </a:ext>
            </a:extLst>
          </p:cNvPr>
          <p:cNvSpPr txBox="1"/>
          <p:nvPr/>
        </p:nvSpPr>
        <p:spPr>
          <a:xfrm>
            <a:off x="6093439" y="4226218"/>
            <a:ext cx="2405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Puede ser redondo el logo o lineal.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83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B69B5CE-FE5D-49A2-AD14-74986D8EB89C}"/>
              </a:ext>
            </a:extLst>
          </p:cNvPr>
          <p:cNvSpPr txBox="1"/>
          <p:nvPr/>
        </p:nvSpPr>
        <p:spPr>
          <a:xfrm>
            <a:off x="743319" y="525043"/>
            <a:ext cx="7444717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CONCEPTOS para D. marca</a:t>
            </a:r>
            <a:r>
              <a:rPr lang="en-US" sz="3600" dirty="0"/>
              <a:t>:</a:t>
            </a:r>
          </a:p>
          <a:p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Amigable</a:t>
            </a:r>
            <a:endParaRPr lang="en-US" dirty="0"/>
          </a:p>
          <a:p>
            <a:pPr algn="ctr"/>
            <a:r>
              <a:rPr lang="en-US" dirty="0" err="1"/>
              <a:t>Infantil</a:t>
            </a:r>
            <a:endParaRPr lang="en-US" dirty="0"/>
          </a:p>
          <a:p>
            <a:pPr algn="ctr"/>
            <a:r>
              <a:rPr lang="en-US" dirty="0" err="1"/>
              <a:t>Coperación</a:t>
            </a:r>
            <a:endParaRPr lang="en-US" dirty="0"/>
          </a:p>
          <a:p>
            <a:pPr algn="ctr"/>
            <a:r>
              <a:rPr lang="en-US" dirty="0"/>
              <a:t>Ser</a:t>
            </a:r>
          </a:p>
          <a:p>
            <a:pPr algn="ctr"/>
            <a:r>
              <a:rPr lang="en-US" dirty="0" err="1"/>
              <a:t>Equipo</a:t>
            </a:r>
            <a:endParaRPr lang="en-US" dirty="0"/>
          </a:p>
          <a:p>
            <a:pPr algn="ctr"/>
            <a:r>
              <a:rPr lang="en-US" dirty="0" err="1"/>
              <a:t>Trabajo</a:t>
            </a:r>
            <a:endParaRPr lang="en-US" dirty="0"/>
          </a:p>
          <a:p>
            <a:pPr algn="ctr"/>
            <a:r>
              <a:rPr lang="en-US" dirty="0" err="1"/>
              <a:t>Divertido</a:t>
            </a:r>
            <a:endParaRPr lang="en-US" dirty="0"/>
          </a:p>
          <a:p>
            <a:pPr algn="ctr"/>
            <a:r>
              <a:rPr lang="en-US" dirty="0"/>
              <a:t> </a:t>
            </a:r>
          </a:p>
          <a:p>
            <a:pPr algn="ctr"/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234008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63EBDDC-C42B-463C-DEAA-3518366B8021}"/>
              </a:ext>
            </a:extLst>
          </p:cNvPr>
          <p:cNvSpPr txBox="1"/>
          <p:nvPr/>
        </p:nvSpPr>
        <p:spPr>
          <a:xfrm>
            <a:off x="743319" y="674672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QUÉ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2C9B3C-89C4-4401-BBD6-01A47C3CFCF4}"/>
              </a:ext>
            </a:extLst>
          </p:cNvPr>
          <p:cNvSpPr txBox="1"/>
          <p:nvPr/>
        </p:nvSpPr>
        <p:spPr>
          <a:xfrm>
            <a:off x="967762" y="1895302"/>
            <a:ext cx="71288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Colaboradores y recolectores en pro del bienestar y calidad de vida de recién nacidos y niños 0 a 3 años.</a:t>
            </a:r>
          </a:p>
          <a:p>
            <a:pPr algn="ctr"/>
            <a:endParaRPr lang="es-CO" dirty="0"/>
          </a:p>
          <a:p>
            <a:pPr algn="ctr"/>
            <a:endParaRPr lang="es-CO" dirty="0"/>
          </a:p>
          <a:p>
            <a:pPr algn="ctr"/>
            <a:endParaRPr lang="es-CO" b="1" dirty="0"/>
          </a:p>
          <a:p>
            <a:r>
              <a:rPr lang="en-US" b="1" dirty="0"/>
              <a:t>PERO QU</a:t>
            </a:r>
            <a:r>
              <a:rPr lang="es-CO" b="1" dirty="0"/>
              <a:t>É</a:t>
            </a:r>
            <a:r>
              <a:rPr lang="en-US" b="1" dirty="0"/>
              <a:t> MAS?</a:t>
            </a:r>
          </a:p>
          <a:p>
            <a:endParaRPr lang="en-US" dirty="0"/>
          </a:p>
          <a:p>
            <a:pPr algn="just"/>
            <a:r>
              <a:rPr lang="en-US" dirty="0" err="1"/>
              <a:t>Funcionamos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una Fundación sin </a:t>
            </a:r>
            <a:r>
              <a:rPr lang="en-US" dirty="0" err="1"/>
              <a:t>animo</a:t>
            </a:r>
            <a:r>
              <a:rPr lang="en-US" dirty="0"/>
              <a:t> de </a:t>
            </a:r>
            <a:r>
              <a:rPr lang="en-US" dirty="0" err="1"/>
              <a:t>lucro</a:t>
            </a:r>
            <a:r>
              <a:rPr lang="en-US" dirty="0"/>
              <a:t>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donde</a:t>
            </a:r>
            <a:r>
              <a:rPr lang="en-US" dirty="0"/>
              <a:t> </a:t>
            </a:r>
            <a:r>
              <a:rPr lang="en-US" dirty="0" err="1"/>
              <a:t>recolectamos</a:t>
            </a:r>
            <a:r>
              <a:rPr lang="en-US" dirty="0"/>
              <a:t> y </a:t>
            </a:r>
            <a:r>
              <a:rPr lang="en-US" dirty="0" err="1"/>
              <a:t>entregamos</a:t>
            </a:r>
            <a:r>
              <a:rPr lang="en-US" dirty="0"/>
              <a:t> </a:t>
            </a:r>
            <a:r>
              <a:rPr lang="en-US" dirty="0" err="1"/>
              <a:t>alimentos</a:t>
            </a:r>
            <a:r>
              <a:rPr lang="en-US" dirty="0"/>
              <a:t>, </a:t>
            </a:r>
            <a:r>
              <a:rPr lang="en-US" dirty="0" err="1"/>
              <a:t>juguetes</a:t>
            </a:r>
            <a:r>
              <a:rPr lang="en-US" dirty="0"/>
              <a:t>, </a:t>
            </a:r>
            <a:r>
              <a:rPr lang="en-US" dirty="0" err="1"/>
              <a:t>ropa</a:t>
            </a:r>
            <a:r>
              <a:rPr lang="en-US" dirty="0"/>
              <a:t>, </a:t>
            </a:r>
            <a:r>
              <a:rPr lang="en-US" dirty="0" err="1"/>
              <a:t>utensilios</a:t>
            </a:r>
            <a:r>
              <a:rPr lang="en-US" dirty="0"/>
              <a:t> de </a:t>
            </a:r>
            <a:r>
              <a:rPr lang="en-US" dirty="0" err="1"/>
              <a:t>limpieza</a:t>
            </a:r>
            <a:r>
              <a:rPr lang="en-US" dirty="0"/>
              <a:t>, </a:t>
            </a:r>
            <a:r>
              <a:rPr lang="en-US" dirty="0" err="1"/>
              <a:t>necesidades</a:t>
            </a:r>
            <a:r>
              <a:rPr lang="en-US" dirty="0"/>
              <a:t> </a:t>
            </a:r>
            <a:r>
              <a:rPr lang="en-US" dirty="0" err="1"/>
              <a:t>basicas</a:t>
            </a:r>
            <a:r>
              <a:rPr lang="en-US" dirty="0"/>
              <a:t> para </a:t>
            </a:r>
            <a:r>
              <a:rPr lang="en-US" dirty="0" err="1"/>
              <a:t>bebes</a:t>
            </a:r>
            <a:r>
              <a:rPr lang="en-US" dirty="0"/>
              <a:t> y </a:t>
            </a:r>
            <a:r>
              <a:rPr lang="en-US" dirty="0" err="1"/>
              <a:t>niños</a:t>
            </a:r>
            <a:r>
              <a:rPr lang="en-US" dirty="0"/>
              <a:t> </a:t>
            </a:r>
            <a:r>
              <a:rPr lang="en-US" dirty="0" err="1"/>
              <a:t>estratos</a:t>
            </a:r>
            <a:r>
              <a:rPr lang="en-US" dirty="0"/>
              <a:t> </a:t>
            </a:r>
            <a:r>
              <a:rPr lang="en-US" dirty="0" err="1"/>
              <a:t>bajos</a:t>
            </a:r>
            <a:r>
              <a:rPr lang="en-US" dirty="0"/>
              <a:t> o </a:t>
            </a:r>
            <a:r>
              <a:rPr lang="en-US" dirty="0" err="1"/>
              <a:t>estado</a:t>
            </a:r>
            <a:r>
              <a:rPr lang="en-US" dirty="0"/>
              <a:t> de </a:t>
            </a:r>
            <a:r>
              <a:rPr lang="en-US" dirty="0" err="1"/>
              <a:t>abandono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alianza</a:t>
            </a:r>
            <a:r>
              <a:rPr lang="en-US" dirty="0"/>
              <a:t> con </a:t>
            </a:r>
            <a:r>
              <a:rPr lang="en-US" dirty="0" err="1"/>
              <a:t>hogares</a:t>
            </a:r>
            <a:r>
              <a:rPr lang="en-US" dirty="0"/>
              <a:t> o </a:t>
            </a:r>
            <a:r>
              <a:rPr lang="en-US" dirty="0" err="1"/>
              <a:t>comunidades</a:t>
            </a:r>
            <a:r>
              <a:rPr lang="en-US" dirty="0"/>
              <a:t>. Y Tambien </a:t>
            </a:r>
            <a:r>
              <a:rPr lang="en-US" dirty="0" err="1"/>
              <a:t>creamos</a:t>
            </a:r>
            <a:r>
              <a:rPr lang="en-US" dirty="0"/>
              <a:t> </a:t>
            </a:r>
            <a:r>
              <a:rPr lang="en-US" dirty="0" err="1"/>
              <a:t>espacios</a:t>
            </a:r>
            <a:r>
              <a:rPr lang="en-US" dirty="0"/>
              <a:t>, </a:t>
            </a:r>
            <a:r>
              <a:rPr lang="en-US" dirty="0" err="1"/>
              <a:t>talleres</a:t>
            </a:r>
            <a:r>
              <a:rPr lang="en-US" dirty="0"/>
              <a:t>, y </a:t>
            </a:r>
            <a:r>
              <a:rPr lang="en-US" dirty="0" err="1"/>
              <a:t>experiencias</a:t>
            </a:r>
            <a:r>
              <a:rPr lang="en-US" dirty="0"/>
              <a:t> para las personas que </a:t>
            </a:r>
            <a:r>
              <a:rPr lang="en-US" dirty="0" err="1"/>
              <a:t>conforman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comunidad</a:t>
            </a:r>
            <a:r>
              <a:rPr lang="en-US" dirty="0"/>
              <a:t>.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59423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CCA64C0-1813-4754-9CC8-AD9856A85C58}"/>
              </a:ext>
            </a:extLst>
          </p:cNvPr>
          <p:cNvSpPr txBox="1"/>
          <p:nvPr/>
        </p:nvSpPr>
        <p:spPr>
          <a:xfrm>
            <a:off x="743319" y="674672"/>
            <a:ext cx="753238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VALORES DE MARCA</a:t>
            </a:r>
          </a:p>
          <a:p>
            <a:endParaRPr lang="es-CO" sz="3600" b="1" dirty="0"/>
          </a:p>
          <a:p>
            <a:endParaRPr lang="es-CO" sz="3600" b="1" dirty="0"/>
          </a:p>
          <a:p>
            <a:pPr algn="ctr"/>
            <a:r>
              <a:rPr lang="es-CO" dirty="0"/>
              <a:t>Calidad de vida</a:t>
            </a:r>
          </a:p>
          <a:p>
            <a:pPr algn="ctr"/>
            <a:r>
              <a:rPr lang="es-CO" dirty="0"/>
              <a:t>Equidad</a:t>
            </a:r>
          </a:p>
          <a:p>
            <a:pPr algn="ctr"/>
            <a:r>
              <a:rPr lang="es-CO" dirty="0"/>
              <a:t>Responsabilidad</a:t>
            </a:r>
          </a:p>
          <a:p>
            <a:pPr algn="ctr"/>
            <a:r>
              <a:rPr lang="es-CO" dirty="0"/>
              <a:t>Unión</a:t>
            </a:r>
          </a:p>
          <a:p>
            <a:pPr algn="ctr"/>
            <a:r>
              <a:rPr lang="es-CO" dirty="0"/>
              <a:t>Solidaridad</a:t>
            </a:r>
          </a:p>
          <a:p>
            <a:pPr algn="ctr"/>
            <a:r>
              <a:rPr lang="es-CO" dirty="0"/>
              <a:t>Compromiso</a:t>
            </a:r>
          </a:p>
          <a:p>
            <a:pPr algn="ctr"/>
            <a:r>
              <a:rPr lang="es-CO" dirty="0"/>
              <a:t>Crecimiento sano</a:t>
            </a:r>
          </a:p>
        </p:txBody>
      </p:sp>
    </p:spTree>
    <p:extLst>
      <p:ext uri="{BB962C8B-B14F-4D97-AF65-F5344CB8AC3E}">
        <p14:creationId xmlns:p14="http://schemas.microsoft.com/office/powerpoint/2010/main" val="3896081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50F0818-6EC0-4C65-9EFD-8F7CF0CE28E0}"/>
              </a:ext>
            </a:extLst>
          </p:cNvPr>
          <p:cNvSpPr txBox="1"/>
          <p:nvPr/>
        </p:nvSpPr>
        <p:spPr>
          <a:xfrm>
            <a:off x="695518" y="222720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COMÓ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3 CuadroTexto">
            <a:extLst>
              <a:ext uri="{FF2B5EF4-FFF2-40B4-BE49-F238E27FC236}">
                <a16:creationId xmlns:a16="http://schemas.microsoft.com/office/drawing/2014/main" id="{DB98A673-6F11-46BE-AEA2-DCEF237092B0}"/>
              </a:ext>
            </a:extLst>
          </p:cNvPr>
          <p:cNvSpPr txBox="1"/>
          <p:nvPr/>
        </p:nvSpPr>
        <p:spPr>
          <a:xfrm>
            <a:off x="6046455" y="4428927"/>
            <a:ext cx="1511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RECREACIÒN</a:t>
            </a:r>
          </a:p>
        </p:txBody>
      </p:sp>
      <p:sp>
        <p:nvSpPr>
          <p:cNvPr id="4" name="6 CuadroTexto">
            <a:extLst>
              <a:ext uri="{FF2B5EF4-FFF2-40B4-BE49-F238E27FC236}">
                <a16:creationId xmlns:a16="http://schemas.microsoft.com/office/drawing/2014/main" id="{6FE934DB-20C9-4F43-8AB4-68ADD3434338}"/>
              </a:ext>
            </a:extLst>
          </p:cNvPr>
          <p:cNvSpPr txBox="1"/>
          <p:nvPr/>
        </p:nvSpPr>
        <p:spPr>
          <a:xfrm>
            <a:off x="3107874" y="4411191"/>
            <a:ext cx="1834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SALUD</a:t>
            </a:r>
          </a:p>
        </p:txBody>
      </p:sp>
      <p:sp>
        <p:nvSpPr>
          <p:cNvPr id="5" name="7 Rectángulo">
            <a:extLst>
              <a:ext uri="{FF2B5EF4-FFF2-40B4-BE49-F238E27FC236}">
                <a16:creationId xmlns:a16="http://schemas.microsoft.com/office/drawing/2014/main" id="{2FE0165C-34F5-4604-B9D1-A53044BBE6CD}"/>
              </a:ext>
            </a:extLst>
          </p:cNvPr>
          <p:cNvSpPr/>
          <p:nvPr/>
        </p:nvSpPr>
        <p:spPr>
          <a:xfrm>
            <a:off x="6501967" y="1413727"/>
            <a:ext cx="1853006" cy="457200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6" name="8 Rectángulo">
            <a:extLst>
              <a:ext uri="{FF2B5EF4-FFF2-40B4-BE49-F238E27FC236}">
                <a16:creationId xmlns:a16="http://schemas.microsoft.com/office/drawing/2014/main" id="{650BC5C8-D7CB-4012-AD34-0F24D1A6D30C}"/>
              </a:ext>
            </a:extLst>
          </p:cNvPr>
          <p:cNvSpPr/>
          <p:nvPr/>
        </p:nvSpPr>
        <p:spPr>
          <a:xfrm>
            <a:off x="5706043" y="4367257"/>
            <a:ext cx="2133600" cy="457200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7" name="9 Rectángulo">
            <a:extLst>
              <a:ext uri="{FF2B5EF4-FFF2-40B4-BE49-F238E27FC236}">
                <a16:creationId xmlns:a16="http://schemas.microsoft.com/office/drawing/2014/main" id="{FB569391-11A8-4561-970A-99E41900A634}"/>
              </a:ext>
            </a:extLst>
          </p:cNvPr>
          <p:cNvSpPr/>
          <p:nvPr/>
        </p:nvSpPr>
        <p:spPr>
          <a:xfrm>
            <a:off x="2969020" y="4367257"/>
            <a:ext cx="2133600" cy="457200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sp>
        <p:nvSpPr>
          <p:cNvPr id="8" name="10 Rectángulo">
            <a:extLst>
              <a:ext uri="{FF2B5EF4-FFF2-40B4-BE49-F238E27FC236}">
                <a16:creationId xmlns:a16="http://schemas.microsoft.com/office/drawing/2014/main" id="{16A86686-30D1-4476-8B62-B06B66E28792}"/>
              </a:ext>
            </a:extLst>
          </p:cNvPr>
          <p:cNvSpPr/>
          <p:nvPr/>
        </p:nvSpPr>
        <p:spPr>
          <a:xfrm>
            <a:off x="411172" y="1315865"/>
            <a:ext cx="1709137" cy="457200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cxnSp>
        <p:nvCxnSpPr>
          <p:cNvPr id="9" name="11 Conector recto">
            <a:extLst>
              <a:ext uri="{FF2B5EF4-FFF2-40B4-BE49-F238E27FC236}">
                <a16:creationId xmlns:a16="http://schemas.microsoft.com/office/drawing/2014/main" id="{BC64CDEF-FBA4-42A3-9ADC-302126678075}"/>
              </a:ext>
            </a:extLst>
          </p:cNvPr>
          <p:cNvCxnSpPr/>
          <p:nvPr/>
        </p:nvCxnSpPr>
        <p:spPr>
          <a:xfrm>
            <a:off x="563573" y="1750259"/>
            <a:ext cx="0" cy="1475812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3 Conector recto">
            <a:extLst>
              <a:ext uri="{FF2B5EF4-FFF2-40B4-BE49-F238E27FC236}">
                <a16:creationId xmlns:a16="http://schemas.microsoft.com/office/drawing/2014/main" id="{7F2520EF-ADF8-44BE-B192-535D458329B9}"/>
              </a:ext>
            </a:extLst>
          </p:cNvPr>
          <p:cNvCxnSpPr/>
          <p:nvPr/>
        </p:nvCxnSpPr>
        <p:spPr>
          <a:xfrm flipH="1">
            <a:off x="563573" y="2626704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5 Conector recto">
            <a:extLst>
              <a:ext uri="{FF2B5EF4-FFF2-40B4-BE49-F238E27FC236}">
                <a16:creationId xmlns:a16="http://schemas.microsoft.com/office/drawing/2014/main" id="{7AB9B582-0BD7-4577-ABFA-F8B9A591ABE8}"/>
              </a:ext>
            </a:extLst>
          </p:cNvPr>
          <p:cNvCxnSpPr>
            <a:cxnSpLocks/>
          </p:cNvCxnSpPr>
          <p:nvPr/>
        </p:nvCxnSpPr>
        <p:spPr>
          <a:xfrm>
            <a:off x="3169391" y="4826808"/>
            <a:ext cx="0" cy="1700034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6 Conector recto">
            <a:extLst>
              <a:ext uri="{FF2B5EF4-FFF2-40B4-BE49-F238E27FC236}">
                <a16:creationId xmlns:a16="http://schemas.microsoft.com/office/drawing/2014/main" id="{32A9AA35-3FB8-4AB3-B90E-FA7B8B698B4A}"/>
              </a:ext>
            </a:extLst>
          </p:cNvPr>
          <p:cNvCxnSpPr/>
          <p:nvPr/>
        </p:nvCxnSpPr>
        <p:spPr>
          <a:xfrm flipH="1">
            <a:off x="3169391" y="5814559"/>
            <a:ext cx="212912" cy="1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7 Conector recto">
            <a:extLst>
              <a:ext uri="{FF2B5EF4-FFF2-40B4-BE49-F238E27FC236}">
                <a16:creationId xmlns:a16="http://schemas.microsoft.com/office/drawing/2014/main" id="{47CAE05D-C642-48AB-B252-6CA06A7CBA7E}"/>
              </a:ext>
            </a:extLst>
          </p:cNvPr>
          <p:cNvCxnSpPr/>
          <p:nvPr/>
        </p:nvCxnSpPr>
        <p:spPr>
          <a:xfrm flipH="1">
            <a:off x="3175569" y="5063140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9 Conector recto">
            <a:extLst>
              <a:ext uri="{FF2B5EF4-FFF2-40B4-BE49-F238E27FC236}">
                <a16:creationId xmlns:a16="http://schemas.microsoft.com/office/drawing/2014/main" id="{D07C5989-4FAA-4916-B35D-1C5B334AD0F4}"/>
              </a:ext>
            </a:extLst>
          </p:cNvPr>
          <p:cNvCxnSpPr>
            <a:cxnSpLocks/>
          </p:cNvCxnSpPr>
          <p:nvPr/>
        </p:nvCxnSpPr>
        <p:spPr>
          <a:xfrm>
            <a:off x="6010563" y="4826808"/>
            <a:ext cx="0" cy="1697683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20 Conector recto">
            <a:extLst>
              <a:ext uri="{FF2B5EF4-FFF2-40B4-BE49-F238E27FC236}">
                <a16:creationId xmlns:a16="http://schemas.microsoft.com/office/drawing/2014/main" id="{DF4AC0D9-096D-420D-A780-027A09F82C9E}"/>
              </a:ext>
            </a:extLst>
          </p:cNvPr>
          <p:cNvCxnSpPr/>
          <p:nvPr/>
        </p:nvCxnSpPr>
        <p:spPr>
          <a:xfrm flipH="1">
            <a:off x="6010563" y="5744568"/>
            <a:ext cx="212912" cy="1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21 Conector recto">
            <a:extLst>
              <a:ext uri="{FF2B5EF4-FFF2-40B4-BE49-F238E27FC236}">
                <a16:creationId xmlns:a16="http://schemas.microsoft.com/office/drawing/2014/main" id="{CAD484CF-F158-4F26-8016-B5E549F27D8A}"/>
              </a:ext>
            </a:extLst>
          </p:cNvPr>
          <p:cNvCxnSpPr/>
          <p:nvPr/>
        </p:nvCxnSpPr>
        <p:spPr>
          <a:xfrm flipH="1">
            <a:off x="6010563" y="5065491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23 Conector recto">
            <a:extLst>
              <a:ext uri="{FF2B5EF4-FFF2-40B4-BE49-F238E27FC236}">
                <a16:creationId xmlns:a16="http://schemas.microsoft.com/office/drawing/2014/main" id="{80A29099-2B16-4873-B774-A61D3C1E8C16}"/>
              </a:ext>
            </a:extLst>
          </p:cNvPr>
          <p:cNvCxnSpPr/>
          <p:nvPr/>
        </p:nvCxnSpPr>
        <p:spPr>
          <a:xfrm>
            <a:off x="6556374" y="1874647"/>
            <a:ext cx="0" cy="1625508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24 Conector recto">
            <a:extLst>
              <a:ext uri="{FF2B5EF4-FFF2-40B4-BE49-F238E27FC236}">
                <a16:creationId xmlns:a16="http://schemas.microsoft.com/office/drawing/2014/main" id="{DF221DE4-D06A-4B78-8CA4-8B2EB22FE234}"/>
              </a:ext>
            </a:extLst>
          </p:cNvPr>
          <p:cNvCxnSpPr/>
          <p:nvPr/>
        </p:nvCxnSpPr>
        <p:spPr>
          <a:xfrm flipH="1">
            <a:off x="6556374" y="2927317"/>
            <a:ext cx="212912" cy="1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25 Conector recto">
            <a:extLst>
              <a:ext uri="{FF2B5EF4-FFF2-40B4-BE49-F238E27FC236}">
                <a16:creationId xmlns:a16="http://schemas.microsoft.com/office/drawing/2014/main" id="{28643C7C-F7DC-4E27-A9D7-9869BD0D2629}"/>
              </a:ext>
            </a:extLst>
          </p:cNvPr>
          <p:cNvCxnSpPr/>
          <p:nvPr/>
        </p:nvCxnSpPr>
        <p:spPr>
          <a:xfrm flipH="1">
            <a:off x="6556374" y="2113330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27 Rectángulo">
            <a:extLst>
              <a:ext uri="{FF2B5EF4-FFF2-40B4-BE49-F238E27FC236}">
                <a16:creationId xmlns:a16="http://schemas.microsoft.com/office/drawing/2014/main" id="{C7150569-731F-4D25-9DD4-931906889E99}"/>
              </a:ext>
            </a:extLst>
          </p:cNvPr>
          <p:cNvSpPr/>
          <p:nvPr/>
        </p:nvSpPr>
        <p:spPr>
          <a:xfrm>
            <a:off x="2450317" y="835859"/>
            <a:ext cx="3816424" cy="721786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cxnSp>
        <p:nvCxnSpPr>
          <p:cNvPr id="22" name="29 Conector recto">
            <a:extLst>
              <a:ext uri="{FF2B5EF4-FFF2-40B4-BE49-F238E27FC236}">
                <a16:creationId xmlns:a16="http://schemas.microsoft.com/office/drawing/2014/main" id="{A2853098-49F5-4839-8DE8-A5C70D2E929F}"/>
              </a:ext>
            </a:extLst>
          </p:cNvPr>
          <p:cNvCxnSpPr/>
          <p:nvPr/>
        </p:nvCxnSpPr>
        <p:spPr>
          <a:xfrm>
            <a:off x="6266741" y="1196752"/>
            <a:ext cx="850032" cy="0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33 Conector recto">
            <a:extLst>
              <a:ext uri="{FF2B5EF4-FFF2-40B4-BE49-F238E27FC236}">
                <a16:creationId xmlns:a16="http://schemas.microsoft.com/office/drawing/2014/main" id="{A04356EC-0FCD-4308-8C23-5CB80847E726}"/>
              </a:ext>
            </a:extLst>
          </p:cNvPr>
          <p:cNvCxnSpPr/>
          <p:nvPr/>
        </p:nvCxnSpPr>
        <p:spPr>
          <a:xfrm>
            <a:off x="1600285" y="1123891"/>
            <a:ext cx="0" cy="191974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37 Conector recto">
            <a:extLst>
              <a:ext uri="{FF2B5EF4-FFF2-40B4-BE49-F238E27FC236}">
                <a16:creationId xmlns:a16="http://schemas.microsoft.com/office/drawing/2014/main" id="{561ADD19-03EE-4047-8F64-7D9B9FA685D3}"/>
              </a:ext>
            </a:extLst>
          </p:cNvPr>
          <p:cNvCxnSpPr/>
          <p:nvPr/>
        </p:nvCxnSpPr>
        <p:spPr>
          <a:xfrm>
            <a:off x="7109755" y="1196752"/>
            <a:ext cx="0" cy="215100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39 Conector recto">
            <a:extLst>
              <a:ext uri="{FF2B5EF4-FFF2-40B4-BE49-F238E27FC236}">
                <a16:creationId xmlns:a16="http://schemas.microsoft.com/office/drawing/2014/main" id="{AEB3D32C-3AF7-4463-8D85-E9861B2DA8BB}"/>
              </a:ext>
            </a:extLst>
          </p:cNvPr>
          <p:cNvCxnSpPr/>
          <p:nvPr/>
        </p:nvCxnSpPr>
        <p:spPr>
          <a:xfrm>
            <a:off x="4321845" y="1557645"/>
            <a:ext cx="0" cy="2822792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43 Conector recto">
            <a:extLst>
              <a:ext uri="{FF2B5EF4-FFF2-40B4-BE49-F238E27FC236}">
                <a16:creationId xmlns:a16="http://schemas.microsoft.com/office/drawing/2014/main" id="{09BDE9CC-A0CF-4E73-B10D-F7A4F643A510}"/>
              </a:ext>
            </a:extLst>
          </p:cNvPr>
          <p:cNvCxnSpPr/>
          <p:nvPr/>
        </p:nvCxnSpPr>
        <p:spPr>
          <a:xfrm>
            <a:off x="6010563" y="1544465"/>
            <a:ext cx="0" cy="2822792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34 CuadroTexto">
            <a:extLst>
              <a:ext uri="{FF2B5EF4-FFF2-40B4-BE49-F238E27FC236}">
                <a16:creationId xmlns:a16="http://schemas.microsoft.com/office/drawing/2014/main" id="{AFB12C27-3181-4421-A7A2-BDB05BC9199F}"/>
              </a:ext>
            </a:extLst>
          </p:cNvPr>
          <p:cNvSpPr txBox="1"/>
          <p:nvPr/>
        </p:nvSpPr>
        <p:spPr>
          <a:xfrm>
            <a:off x="6712570" y="1457661"/>
            <a:ext cx="1511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EDUCACIÒN</a:t>
            </a:r>
          </a:p>
        </p:txBody>
      </p:sp>
      <p:sp>
        <p:nvSpPr>
          <p:cNvPr id="28" name="36 CuadroTexto">
            <a:extLst>
              <a:ext uri="{FF2B5EF4-FFF2-40B4-BE49-F238E27FC236}">
                <a16:creationId xmlns:a16="http://schemas.microsoft.com/office/drawing/2014/main" id="{5281DA53-C4DE-4343-8C98-B99BDD58BC84}"/>
              </a:ext>
            </a:extLst>
          </p:cNvPr>
          <p:cNvSpPr txBox="1"/>
          <p:nvPr/>
        </p:nvSpPr>
        <p:spPr>
          <a:xfrm>
            <a:off x="3397940" y="4818830"/>
            <a:ext cx="24731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 Convenios (oftalmología, dermatología, vacunación, odontología, entre otros).</a:t>
            </a:r>
          </a:p>
        </p:txBody>
      </p:sp>
      <p:sp>
        <p:nvSpPr>
          <p:cNvPr id="29" name="40 CuadroTexto">
            <a:extLst>
              <a:ext uri="{FF2B5EF4-FFF2-40B4-BE49-F238E27FC236}">
                <a16:creationId xmlns:a16="http://schemas.microsoft.com/office/drawing/2014/main" id="{72CA9B2A-3B08-4631-B622-9B58F32271DA}"/>
              </a:ext>
            </a:extLst>
          </p:cNvPr>
          <p:cNvSpPr txBox="1"/>
          <p:nvPr/>
        </p:nvSpPr>
        <p:spPr>
          <a:xfrm>
            <a:off x="6284760" y="4931034"/>
            <a:ext cx="2249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Implementación espacio lúdico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0" name="41 CuadroTexto">
            <a:extLst>
              <a:ext uri="{FF2B5EF4-FFF2-40B4-BE49-F238E27FC236}">
                <a16:creationId xmlns:a16="http://schemas.microsoft.com/office/drawing/2014/main" id="{0AC995D5-733E-493F-9C65-2CA3D1D4B4A0}"/>
              </a:ext>
            </a:extLst>
          </p:cNvPr>
          <p:cNvSpPr txBox="1"/>
          <p:nvPr/>
        </p:nvSpPr>
        <p:spPr>
          <a:xfrm>
            <a:off x="6325101" y="5588387"/>
            <a:ext cx="28247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Juegos para la familia con el niño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33" name="46 CuadroTexto">
            <a:extLst>
              <a:ext uri="{FF2B5EF4-FFF2-40B4-BE49-F238E27FC236}">
                <a16:creationId xmlns:a16="http://schemas.microsoft.com/office/drawing/2014/main" id="{DD4E2C23-1BD2-41C9-AA53-3ACA6CA22D07}"/>
              </a:ext>
            </a:extLst>
          </p:cNvPr>
          <p:cNvSpPr txBox="1"/>
          <p:nvPr/>
        </p:nvSpPr>
        <p:spPr>
          <a:xfrm>
            <a:off x="785149" y="2475317"/>
            <a:ext cx="2454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Saneamiento y control de fechas de vencimientos en alimentos entregados.</a:t>
            </a:r>
          </a:p>
        </p:txBody>
      </p:sp>
      <p:sp>
        <p:nvSpPr>
          <p:cNvPr id="34" name="47 CuadroTexto">
            <a:extLst>
              <a:ext uri="{FF2B5EF4-FFF2-40B4-BE49-F238E27FC236}">
                <a16:creationId xmlns:a16="http://schemas.microsoft.com/office/drawing/2014/main" id="{1E3AECA8-C968-4A9D-8092-FD0C020F7585}"/>
              </a:ext>
            </a:extLst>
          </p:cNvPr>
          <p:cNvSpPr txBox="1"/>
          <p:nvPr/>
        </p:nvSpPr>
        <p:spPr>
          <a:xfrm>
            <a:off x="6720769" y="1908323"/>
            <a:ext cx="21804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 Madres de niños reciben guía dirigida por nutricionista, médicos pediatras,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52 CuadroTexto">
            <a:extLst>
              <a:ext uri="{FF2B5EF4-FFF2-40B4-BE49-F238E27FC236}">
                <a16:creationId xmlns:a16="http://schemas.microsoft.com/office/drawing/2014/main" id="{4191A597-4257-42F6-B991-0BD004EF3C3A}"/>
              </a:ext>
            </a:extLst>
          </p:cNvPr>
          <p:cNvSpPr txBox="1"/>
          <p:nvPr/>
        </p:nvSpPr>
        <p:spPr>
          <a:xfrm>
            <a:off x="2450317" y="965919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COMÒ LO PROMOVEMOS</a:t>
            </a:r>
            <a:r>
              <a:rPr lang="en-US" sz="2400" b="1" dirty="0"/>
              <a:t>?</a:t>
            </a:r>
            <a:endParaRPr lang="es-CO" sz="2400" b="1" dirty="0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CBF044EB-B54F-46EB-BE79-33979389EADD}"/>
              </a:ext>
            </a:extLst>
          </p:cNvPr>
          <p:cNvSpPr txBox="1"/>
          <p:nvPr/>
        </p:nvSpPr>
        <p:spPr>
          <a:xfrm>
            <a:off x="6373037" y="6350163"/>
            <a:ext cx="2851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Actividades</a:t>
            </a:r>
            <a:r>
              <a:rPr lang="en-US" sz="1400" dirty="0"/>
              <a:t> familiar (</a:t>
            </a:r>
            <a:r>
              <a:rPr lang="en-US" sz="1400" dirty="0" err="1"/>
              <a:t>dia</a:t>
            </a:r>
            <a:r>
              <a:rPr lang="en-US" sz="1400" dirty="0"/>
              <a:t> </a:t>
            </a:r>
            <a:r>
              <a:rPr lang="en-US" sz="1400" dirty="0" err="1"/>
              <a:t>familia</a:t>
            </a:r>
            <a:r>
              <a:rPr lang="en-US" sz="1400" dirty="0"/>
              <a:t>).</a:t>
            </a:r>
            <a:endParaRPr lang="es-CO" sz="1400" dirty="0"/>
          </a:p>
        </p:txBody>
      </p:sp>
      <p:sp>
        <p:nvSpPr>
          <p:cNvPr id="37" name="38 CuadroTexto">
            <a:extLst>
              <a:ext uri="{FF2B5EF4-FFF2-40B4-BE49-F238E27FC236}">
                <a16:creationId xmlns:a16="http://schemas.microsoft.com/office/drawing/2014/main" id="{5F918DC5-5E9F-4428-AED0-C4FF541D51DC}"/>
              </a:ext>
            </a:extLst>
          </p:cNvPr>
          <p:cNvSpPr txBox="1"/>
          <p:nvPr/>
        </p:nvSpPr>
        <p:spPr>
          <a:xfrm>
            <a:off x="3397940" y="5634705"/>
            <a:ext cx="2342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Botiquines de emergencia.</a:t>
            </a:r>
          </a:p>
        </p:txBody>
      </p:sp>
      <p:sp>
        <p:nvSpPr>
          <p:cNvPr id="38" name="5 CuadroTexto">
            <a:extLst>
              <a:ext uri="{FF2B5EF4-FFF2-40B4-BE49-F238E27FC236}">
                <a16:creationId xmlns:a16="http://schemas.microsoft.com/office/drawing/2014/main" id="{667F0514-186E-4435-B55B-0421163E34F8}"/>
              </a:ext>
            </a:extLst>
          </p:cNvPr>
          <p:cNvSpPr txBox="1"/>
          <p:nvPr/>
        </p:nvSpPr>
        <p:spPr>
          <a:xfrm>
            <a:off x="359961" y="1337358"/>
            <a:ext cx="1811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ALIMENTACIÒN</a:t>
            </a:r>
          </a:p>
        </p:txBody>
      </p:sp>
      <p:cxnSp>
        <p:nvCxnSpPr>
          <p:cNvPr id="41" name="29 Conector recto">
            <a:extLst>
              <a:ext uri="{FF2B5EF4-FFF2-40B4-BE49-F238E27FC236}">
                <a16:creationId xmlns:a16="http://schemas.microsoft.com/office/drawing/2014/main" id="{2417EF2C-1575-4CF5-997F-D53AA5FCC8CA}"/>
              </a:ext>
            </a:extLst>
          </p:cNvPr>
          <p:cNvCxnSpPr>
            <a:cxnSpLocks/>
          </p:cNvCxnSpPr>
          <p:nvPr/>
        </p:nvCxnSpPr>
        <p:spPr>
          <a:xfrm flipV="1">
            <a:off x="1600285" y="1054964"/>
            <a:ext cx="850031" cy="68927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13 Conector recto">
            <a:extLst>
              <a:ext uri="{FF2B5EF4-FFF2-40B4-BE49-F238E27FC236}">
                <a16:creationId xmlns:a16="http://schemas.microsoft.com/office/drawing/2014/main" id="{78BC1E89-E894-408B-8C8D-71FB7DEBCAD0}"/>
              </a:ext>
            </a:extLst>
          </p:cNvPr>
          <p:cNvCxnSpPr/>
          <p:nvPr/>
        </p:nvCxnSpPr>
        <p:spPr>
          <a:xfrm flipH="1">
            <a:off x="569406" y="2016651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952D2151-2B7F-4140-8932-7FF720F3AC5D}"/>
              </a:ext>
            </a:extLst>
          </p:cNvPr>
          <p:cNvSpPr txBox="1"/>
          <p:nvPr/>
        </p:nvSpPr>
        <p:spPr>
          <a:xfrm>
            <a:off x="840201" y="1833915"/>
            <a:ext cx="24835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/>
              <a:t>Leche, avena, agua embotellada, coladas, </a:t>
            </a:r>
            <a:r>
              <a:rPr lang="es-CO" sz="1400" dirty="0" err="1"/>
              <a:t>etc</a:t>
            </a:r>
            <a:r>
              <a:rPr lang="es-CO" sz="1400" dirty="0"/>
              <a:t>, teteros, chupos.</a:t>
            </a:r>
          </a:p>
        </p:txBody>
      </p:sp>
      <p:cxnSp>
        <p:nvCxnSpPr>
          <p:cNvPr id="44" name="20 Conector recto">
            <a:extLst>
              <a:ext uri="{FF2B5EF4-FFF2-40B4-BE49-F238E27FC236}">
                <a16:creationId xmlns:a16="http://schemas.microsoft.com/office/drawing/2014/main" id="{EDA6CCEB-CAF6-4F9E-AC19-901184D4FBF3}"/>
              </a:ext>
            </a:extLst>
          </p:cNvPr>
          <p:cNvCxnSpPr/>
          <p:nvPr/>
        </p:nvCxnSpPr>
        <p:spPr>
          <a:xfrm flipH="1">
            <a:off x="6010563" y="6511972"/>
            <a:ext cx="212912" cy="1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47 CuadroTexto">
            <a:extLst>
              <a:ext uri="{FF2B5EF4-FFF2-40B4-BE49-F238E27FC236}">
                <a16:creationId xmlns:a16="http://schemas.microsoft.com/office/drawing/2014/main" id="{96C58A4A-1B4D-4108-9CD8-F79B2D866062}"/>
              </a:ext>
            </a:extLst>
          </p:cNvPr>
          <p:cNvSpPr txBox="1"/>
          <p:nvPr/>
        </p:nvSpPr>
        <p:spPr>
          <a:xfrm>
            <a:off x="6720769" y="2763538"/>
            <a:ext cx="2180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 Capacitaciones para madres. 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9 Rectángulo">
            <a:extLst>
              <a:ext uri="{FF2B5EF4-FFF2-40B4-BE49-F238E27FC236}">
                <a16:creationId xmlns:a16="http://schemas.microsoft.com/office/drawing/2014/main" id="{E37CAE34-4060-4E37-8C79-F5EB1483650C}"/>
              </a:ext>
            </a:extLst>
          </p:cNvPr>
          <p:cNvSpPr/>
          <p:nvPr/>
        </p:nvSpPr>
        <p:spPr>
          <a:xfrm>
            <a:off x="179046" y="4361630"/>
            <a:ext cx="2133600" cy="457200"/>
          </a:xfrm>
          <a:prstGeom prst="rect">
            <a:avLst/>
          </a:prstGeom>
          <a:noFill/>
          <a:ln>
            <a:solidFill>
              <a:srgbClr val="8031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tx1"/>
              </a:solidFill>
            </a:endParaRPr>
          </a:p>
        </p:txBody>
      </p:sp>
      <p:cxnSp>
        <p:nvCxnSpPr>
          <p:cNvPr id="53" name="15 Conector recto">
            <a:extLst>
              <a:ext uri="{FF2B5EF4-FFF2-40B4-BE49-F238E27FC236}">
                <a16:creationId xmlns:a16="http://schemas.microsoft.com/office/drawing/2014/main" id="{D710413C-B29C-4511-86C9-9A7117566DF3}"/>
              </a:ext>
            </a:extLst>
          </p:cNvPr>
          <p:cNvCxnSpPr>
            <a:cxnSpLocks/>
          </p:cNvCxnSpPr>
          <p:nvPr/>
        </p:nvCxnSpPr>
        <p:spPr>
          <a:xfrm>
            <a:off x="379417" y="4821181"/>
            <a:ext cx="0" cy="1700034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17 Conector recto">
            <a:extLst>
              <a:ext uri="{FF2B5EF4-FFF2-40B4-BE49-F238E27FC236}">
                <a16:creationId xmlns:a16="http://schemas.microsoft.com/office/drawing/2014/main" id="{AB4C008A-3D4A-4DF6-AD8C-F099C67A2C30}"/>
              </a:ext>
            </a:extLst>
          </p:cNvPr>
          <p:cNvCxnSpPr/>
          <p:nvPr/>
        </p:nvCxnSpPr>
        <p:spPr>
          <a:xfrm flipH="1">
            <a:off x="385595" y="5057513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39 Conector recto">
            <a:extLst>
              <a:ext uri="{FF2B5EF4-FFF2-40B4-BE49-F238E27FC236}">
                <a16:creationId xmlns:a16="http://schemas.microsoft.com/office/drawing/2014/main" id="{B9228162-74C6-426E-8B22-1170D347465D}"/>
              </a:ext>
            </a:extLst>
          </p:cNvPr>
          <p:cNvCxnSpPr>
            <a:cxnSpLocks/>
          </p:cNvCxnSpPr>
          <p:nvPr/>
        </p:nvCxnSpPr>
        <p:spPr>
          <a:xfrm flipH="1">
            <a:off x="3382303" y="1544465"/>
            <a:ext cx="22914" cy="2378805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39 Conector recto">
            <a:extLst>
              <a:ext uri="{FF2B5EF4-FFF2-40B4-BE49-F238E27FC236}">
                <a16:creationId xmlns:a16="http://schemas.microsoft.com/office/drawing/2014/main" id="{53E6A8A0-AA50-4C26-AFDA-091F9A0FA9D9}"/>
              </a:ext>
            </a:extLst>
          </p:cNvPr>
          <p:cNvCxnSpPr>
            <a:cxnSpLocks/>
          </p:cNvCxnSpPr>
          <p:nvPr/>
        </p:nvCxnSpPr>
        <p:spPr>
          <a:xfrm flipH="1" flipV="1">
            <a:off x="1297459" y="3902992"/>
            <a:ext cx="2084844" cy="25928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39 Conector recto">
            <a:extLst>
              <a:ext uri="{FF2B5EF4-FFF2-40B4-BE49-F238E27FC236}">
                <a16:creationId xmlns:a16="http://schemas.microsoft.com/office/drawing/2014/main" id="{F001DB92-61D4-401A-9552-4F977DF509B6}"/>
              </a:ext>
            </a:extLst>
          </p:cNvPr>
          <p:cNvCxnSpPr>
            <a:cxnSpLocks/>
          </p:cNvCxnSpPr>
          <p:nvPr/>
        </p:nvCxnSpPr>
        <p:spPr>
          <a:xfrm flipH="1">
            <a:off x="1297459" y="3892801"/>
            <a:ext cx="6368" cy="465396"/>
          </a:xfrm>
          <a:prstGeom prst="line">
            <a:avLst/>
          </a:prstGeom>
          <a:ln w="25400"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uadroTexto 64">
            <a:extLst>
              <a:ext uri="{FF2B5EF4-FFF2-40B4-BE49-F238E27FC236}">
                <a16:creationId xmlns:a16="http://schemas.microsoft.com/office/drawing/2014/main" id="{F4632963-86ED-4FD7-85B1-0ECD8063D229}"/>
              </a:ext>
            </a:extLst>
          </p:cNvPr>
          <p:cNvSpPr txBox="1"/>
          <p:nvPr/>
        </p:nvSpPr>
        <p:spPr>
          <a:xfrm>
            <a:off x="677872" y="4956401"/>
            <a:ext cx="20848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/>
              <a:t>En caso de ser hogares</a:t>
            </a:r>
            <a:r>
              <a:rPr lang="en-US" sz="1400" dirty="0"/>
              <a:t>: </a:t>
            </a:r>
            <a:r>
              <a:rPr lang="en-US" sz="1400" dirty="0" err="1"/>
              <a:t>almohada</a:t>
            </a:r>
            <a:r>
              <a:rPr lang="en-US" sz="1400" dirty="0"/>
              <a:t>, </a:t>
            </a:r>
            <a:r>
              <a:rPr lang="en-US" sz="1400" dirty="0" err="1"/>
              <a:t>sabanas</a:t>
            </a:r>
            <a:r>
              <a:rPr lang="en-US" sz="1400" dirty="0"/>
              <a:t>, </a:t>
            </a:r>
            <a:r>
              <a:rPr lang="en-US" sz="1400" dirty="0" err="1"/>
              <a:t>colchon</a:t>
            </a:r>
            <a:r>
              <a:rPr lang="en-US" sz="1400" dirty="0"/>
              <a:t>, </a:t>
            </a:r>
            <a:r>
              <a:rPr lang="en-US" sz="1400" dirty="0" err="1"/>
              <a:t>toallas</a:t>
            </a:r>
            <a:r>
              <a:rPr lang="en-US" sz="1400" dirty="0"/>
              <a:t>.</a:t>
            </a:r>
          </a:p>
        </p:txBody>
      </p:sp>
      <p:sp>
        <p:nvSpPr>
          <p:cNvPr id="67" name="6 CuadroTexto">
            <a:extLst>
              <a:ext uri="{FF2B5EF4-FFF2-40B4-BE49-F238E27FC236}">
                <a16:creationId xmlns:a16="http://schemas.microsoft.com/office/drawing/2014/main" id="{6DF707DC-FEC1-4395-9D87-CB12D533BA25}"/>
              </a:ext>
            </a:extLst>
          </p:cNvPr>
          <p:cNvSpPr txBox="1"/>
          <p:nvPr/>
        </p:nvSpPr>
        <p:spPr>
          <a:xfrm>
            <a:off x="291861" y="4411191"/>
            <a:ext cx="1834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HOGAR</a:t>
            </a:r>
          </a:p>
        </p:txBody>
      </p:sp>
      <p:cxnSp>
        <p:nvCxnSpPr>
          <p:cNvPr id="49" name="17 Conector recto">
            <a:extLst>
              <a:ext uri="{FF2B5EF4-FFF2-40B4-BE49-F238E27FC236}">
                <a16:creationId xmlns:a16="http://schemas.microsoft.com/office/drawing/2014/main" id="{0774F5BB-F953-45A4-984B-6A6775ACD8C4}"/>
              </a:ext>
            </a:extLst>
          </p:cNvPr>
          <p:cNvCxnSpPr/>
          <p:nvPr/>
        </p:nvCxnSpPr>
        <p:spPr>
          <a:xfrm flipH="1">
            <a:off x="379417" y="6041185"/>
            <a:ext cx="228600" cy="0"/>
          </a:xfrm>
          <a:prstGeom prst="line">
            <a:avLst/>
          </a:prstGeom>
          <a:ln>
            <a:solidFill>
              <a:srgbClr val="8031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299FE48E-C74A-4A58-8F15-649E5B4676FA}"/>
              </a:ext>
            </a:extLst>
          </p:cNvPr>
          <p:cNvSpPr txBox="1"/>
          <p:nvPr/>
        </p:nvSpPr>
        <p:spPr>
          <a:xfrm>
            <a:off x="684104" y="5892604"/>
            <a:ext cx="175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dirty="0"/>
              <a:t>Adecuación de espacios.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14542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FCF2228-2A46-4A88-B7AC-DCA3EE4DA60E}"/>
              </a:ext>
            </a:extLst>
          </p:cNvPr>
          <p:cNvSpPr txBox="1"/>
          <p:nvPr/>
        </p:nvSpPr>
        <p:spPr>
          <a:xfrm>
            <a:off x="743319" y="525043"/>
            <a:ext cx="482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CUANDO</a:t>
            </a:r>
            <a:r>
              <a:rPr lang="en-US" sz="3600" b="1" dirty="0"/>
              <a:t>?</a:t>
            </a:r>
            <a:endParaRPr lang="es-CO" sz="3600" b="1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AB5D53C-D056-40E5-9C2A-2FAB9B77B219}"/>
              </a:ext>
            </a:extLst>
          </p:cNvPr>
          <p:cNvSpPr txBox="1"/>
          <p:nvPr/>
        </p:nvSpPr>
        <p:spPr>
          <a:xfrm>
            <a:off x="1106501" y="2343630"/>
            <a:ext cx="7038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BE</a:t>
            </a:r>
            <a:r>
              <a:rPr lang="en-US" dirty="0"/>
              <a:t>’COLECTOR </a:t>
            </a:r>
            <a:r>
              <a:rPr lang="en-US" dirty="0" err="1"/>
              <a:t>nacio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idea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año</a:t>
            </a:r>
            <a:r>
              <a:rPr lang="en-US" dirty="0"/>
              <a:t> 2022 y </a:t>
            </a:r>
            <a:r>
              <a:rPr lang="en-US" dirty="0" err="1"/>
              <a:t>tiene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proposito</a:t>
            </a:r>
            <a:r>
              <a:rPr lang="en-US" dirty="0"/>
              <a:t> </a:t>
            </a:r>
            <a:r>
              <a:rPr lang="en-US" dirty="0" err="1"/>
              <a:t>comenzar</a:t>
            </a:r>
            <a:r>
              <a:rPr lang="en-US" dirty="0"/>
              <a:t> </a:t>
            </a:r>
            <a:r>
              <a:rPr lang="en-US" dirty="0" err="1"/>
              <a:t>operaciones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Diciembre</a:t>
            </a:r>
            <a:r>
              <a:rPr lang="en-US" dirty="0"/>
              <a:t> 2023. </a:t>
            </a:r>
          </a:p>
        </p:txBody>
      </p:sp>
    </p:spTree>
    <p:extLst>
      <p:ext uri="{BB962C8B-B14F-4D97-AF65-F5344CB8AC3E}">
        <p14:creationId xmlns:p14="http://schemas.microsoft.com/office/powerpoint/2010/main" val="160382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EDB93CF-9230-4C1C-ACF4-A0E76F789BB2}"/>
              </a:ext>
            </a:extLst>
          </p:cNvPr>
          <p:cNvSpPr txBox="1"/>
          <p:nvPr/>
        </p:nvSpPr>
        <p:spPr>
          <a:xfrm>
            <a:off x="2566460" y="906714"/>
            <a:ext cx="3519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/>
              <a:t>MISIÓN</a:t>
            </a:r>
            <a:endParaRPr lang="en-US" sz="36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54E517-BB39-4F90-A9FB-B56438C808CA}"/>
              </a:ext>
            </a:extLst>
          </p:cNvPr>
          <p:cNvSpPr txBox="1"/>
          <p:nvPr/>
        </p:nvSpPr>
        <p:spPr>
          <a:xfrm>
            <a:off x="2789295" y="3325906"/>
            <a:ext cx="3519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/>
              <a:t>VISIÓN</a:t>
            </a:r>
            <a:endParaRPr lang="en-US" sz="36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B53BA3D-8E66-4296-B6AE-AC5D4FACCFCD}"/>
              </a:ext>
            </a:extLst>
          </p:cNvPr>
          <p:cNvSpPr txBox="1"/>
          <p:nvPr/>
        </p:nvSpPr>
        <p:spPr>
          <a:xfrm>
            <a:off x="1958139" y="1802721"/>
            <a:ext cx="5009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Proveer soluciones a hogares y comunidades de Colombia en estado de necesidad.</a:t>
            </a:r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EEC2D71-31B9-47BD-913A-609E415188F1}"/>
              </a:ext>
            </a:extLst>
          </p:cNvPr>
          <p:cNvSpPr txBox="1"/>
          <p:nvPr/>
        </p:nvSpPr>
        <p:spPr>
          <a:xfrm>
            <a:off x="1958139" y="4221913"/>
            <a:ext cx="5009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Llegar a ser la entidad mas grande en recolección de implementos para recién nacidos y niños de bajos recursos de Colombia.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8841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1550</TotalTime>
  <Words>503</Words>
  <Application>Microsoft Office PowerPoint</Application>
  <PresentationFormat>Presentación en pantalla (4:3)</PresentationFormat>
  <Paragraphs>94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Daisy Camargo</dc:creator>
  <cp:lastModifiedBy>Daisy Camargo</cp:lastModifiedBy>
  <cp:revision>49</cp:revision>
  <dcterms:created xsi:type="dcterms:W3CDTF">2022-11-23T19:53:33Z</dcterms:created>
  <dcterms:modified xsi:type="dcterms:W3CDTF">2023-09-18T21:50:41Z</dcterms:modified>
</cp:coreProperties>
</file>

<file path=docProps/thumbnail.jpeg>
</file>